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322" r:id="rId2"/>
    <p:sldId id="389" r:id="rId3"/>
    <p:sldId id="356" r:id="rId4"/>
    <p:sldId id="365" r:id="rId5"/>
    <p:sldId id="359" r:id="rId6"/>
    <p:sldId id="379" r:id="rId7"/>
    <p:sldId id="387" r:id="rId8"/>
    <p:sldId id="375" r:id="rId9"/>
    <p:sldId id="388" r:id="rId10"/>
    <p:sldId id="363" r:id="rId11"/>
    <p:sldId id="366" r:id="rId12"/>
    <p:sldId id="362" r:id="rId13"/>
    <p:sldId id="383" r:id="rId14"/>
    <p:sldId id="381" r:id="rId15"/>
    <p:sldId id="374" r:id="rId16"/>
    <p:sldId id="386" r:id="rId17"/>
    <p:sldId id="391" r:id="rId18"/>
    <p:sldId id="306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Funk" initials="MF" lastIdx="0" clrIdx="0">
    <p:extLst>
      <p:ext uri="{19B8F6BF-5375-455C-9EA6-DF929625EA0E}">
        <p15:presenceInfo xmlns:p15="http://schemas.microsoft.com/office/powerpoint/2012/main" userId="Mike Fu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99FF"/>
    <a:srgbClr val="56565A"/>
    <a:srgbClr val="ED8428"/>
    <a:srgbClr val="6AB971"/>
    <a:srgbClr val="DCE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83000" autoAdjust="0"/>
  </p:normalViewPr>
  <p:slideViewPr>
    <p:cSldViewPr snapToGrid="0">
      <p:cViewPr varScale="1">
        <p:scale>
          <a:sx n="60" d="100"/>
          <a:sy n="60" d="100"/>
        </p:scale>
        <p:origin x="119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98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-mainfs1\groups\finance\Budget\2025\Charts%20&amp;%20Graphs\Other%20Cities%20-%202025%20Prelim%20levy%20for%20new%20chart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Dollars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BD2-49CC-BF4E-0496064C8FE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BD2-49CC-BF4E-0496064C8FE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BD2-49CC-BF4E-0496064C8F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GF Operations</c:v>
                </c:pt>
                <c:pt idx="1">
                  <c:v>Capital (CIP)</c:v>
                </c:pt>
                <c:pt idx="2">
                  <c:v>Debt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43847600</c:v>
                </c:pt>
                <c:pt idx="1">
                  <c:v>9876400</c:v>
                </c:pt>
                <c:pt idx="2">
                  <c:v>2464722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2-460D-B21B-001550DFF84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2020-2029 Levy Increases (Including Public Safety Master Plan)</a:t>
            </a:r>
          </a:p>
        </c:rich>
      </c:tx>
      <c:layout>
        <c:manualLayout>
          <c:xMode val="edge"/>
          <c:yMode val="edge"/>
          <c:x val="0.19446141483618765"/>
          <c:y val="4.5198210237896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69368158248511"/>
          <c:y val="0.14738654147104854"/>
          <c:w val="0.8559160745150759"/>
          <c:h val="0.73970771259226398"/>
        </c:manualLayout>
      </c:layout>
      <c:area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819753279"/>
        <c:axId val="1819756607"/>
        <c:extLst>
          <c:ext xmlns:c15="http://schemas.microsoft.com/office/drawing/2012/chart" uri="{02D57815-91ED-43cb-92C2-25804820EDAC}">
            <c15:filteredAreaSeries>
              <c15:ser>
                <c:idx val="0"/>
                <c:order val="1"/>
                <c:tx>
                  <c:v>Base</c:v>
                </c:tx>
                <c:spPr>
                  <a:noFill/>
                  <a:ln>
                    <a:noFill/>
                  </a:ln>
                  <a:effectLst/>
                </c:spPr>
                <c:val>
                  <c:numRef>
                    <c:extLst>
                      <c:ext uri="{02D57815-91ED-43cb-92C2-25804820EDAC}">
                        <c15:formulaRef>
                          <c15:sqref>Balances!$E$40:$L$40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8"/>
                      <c:pt idx="0">
                        <c:v>41002977</c:v>
                      </c:pt>
                      <c:pt idx="1">
                        <c:v>43792598</c:v>
                      </c:pt>
                      <c:pt idx="2">
                        <c:v>46215229</c:v>
                      </c:pt>
                      <c:pt idx="3">
                        <c:v>48485374</c:v>
                      </c:pt>
                      <c:pt idx="4">
                        <c:v>51406524</c:v>
                      </c:pt>
                      <c:pt idx="5">
                        <c:v>55124693</c:v>
                      </c:pt>
                      <c:pt idx="6">
                        <c:v>59532448</c:v>
                      </c:pt>
                      <c:pt idx="7">
                        <c:v>64942898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0940-4252-A119-19595FFE37D1}"/>
                  </c:ext>
                </c:extLst>
              </c15:ser>
            </c15:filteredAreaSeries>
            <c15:filteredAreaSeries>
              <c15:ser>
                <c:idx val="3"/>
                <c:order val="2"/>
                <c:tx>
                  <c:v>Diff</c:v>
                </c:tx>
                <c:spPr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c:spP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Balances!$E$41:$M$41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9"/>
                      <c:pt idx="0">
                        <c:v>225000</c:v>
                      </c:pt>
                      <c:pt idx="1">
                        <c:v>-1049000</c:v>
                      </c:pt>
                      <c:pt idx="2">
                        <c:v>-1075000</c:v>
                      </c:pt>
                      <c:pt idx="3">
                        <c:v>-350000</c:v>
                      </c:pt>
                      <c:pt idx="4">
                        <c:v>300000</c:v>
                      </c:pt>
                      <c:pt idx="5">
                        <c:v>300000</c:v>
                      </c:pt>
                      <c:pt idx="6">
                        <c:v>325000</c:v>
                      </c:pt>
                      <c:pt idx="7">
                        <c:v>300000</c:v>
                      </c:pt>
                      <c:pt idx="8">
                        <c:v>325000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940-4252-A119-19595FFE37D1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1"/>
          <c:order val="0"/>
          <c:tx>
            <c:strRef>
              <c:f>Balances!$A$27</c:f>
              <c:strCache>
                <c:ptCount val="1"/>
                <c:pt idx="0">
                  <c:v>2020-2028 Levy Increases (Including Public Safety Master Plan Current &amp; Future Funding)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40-4252-A119-19595FFE37D1}"/>
                </c:ext>
              </c:extLst>
            </c:dLbl>
            <c:dLbl>
              <c:idx val="1"/>
              <c:layout>
                <c:manualLayout>
                  <c:x val="2.0325203252032522E-3"/>
                  <c:y val="2.8169014084506928E-2"/>
                </c:manualLayout>
              </c:layout>
              <c:tx>
                <c:rich>
                  <a:bodyPr/>
                  <a:lstStyle/>
                  <a:p>
                    <a:fld id="{86A9929D-1C1B-4C9E-97C5-055316CB72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940-4252-A119-19595FFE37D1}"/>
                </c:ext>
              </c:extLst>
            </c:dLbl>
            <c:dLbl>
              <c:idx val="2"/>
              <c:layout>
                <c:manualLayout>
                  <c:x val="8.130081300813009E-3"/>
                  <c:y val="1.8779342723004695E-2"/>
                </c:manualLayout>
              </c:layout>
              <c:tx>
                <c:rich>
                  <a:bodyPr/>
                  <a:lstStyle/>
                  <a:p>
                    <a:fld id="{94780B39-DCD9-41D2-8EDC-4D1D1F2DF5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940-4252-A119-19595FFE37D1}"/>
                </c:ext>
              </c:extLst>
            </c:dLbl>
            <c:dLbl>
              <c:idx val="3"/>
              <c:layout>
                <c:manualLayout>
                  <c:x val="8.130081300813009E-3"/>
                  <c:y val="1.2519561815336464E-2"/>
                </c:manualLayout>
              </c:layout>
              <c:tx>
                <c:rich>
                  <a:bodyPr/>
                  <a:lstStyle/>
                  <a:p>
                    <a:fld id="{D4FFF38B-456B-47B7-91EF-CD77F5DB09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940-4252-A119-19595FFE37D1}"/>
                </c:ext>
              </c:extLst>
            </c:dLbl>
            <c:dLbl>
              <c:idx val="4"/>
              <c:layout>
                <c:manualLayout>
                  <c:x val="8.130081300813009E-3"/>
                  <c:y val="2.5039123630672927E-2"/>
                </c:manualLayout>
              </c:layout>
              <c:tx>
                <c:rich>
                  <a:bodyPr/>
                  <a:lstStyle/>
                  <a:p>
                    <a:fld id="{2C801D18-CD0A-439E-8A75-2BE1EB8A0C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940-4252-A119-19595FFE37D1}"/>
                </c:ext>
              </c:extLst>
            </c:dLbl>
            <c:dLbl>
              <c:idx val="5"/>
              <c:layout>
                <c:manualLayout>
                  <c:x val="-2.032520325203252E-2"/>
                  <c:y val="5.007824726134591E-2"/>
                </c:manualLayout>
              </c:layout>
              <c:tx>
                <c:rich>
                  <a:bodyPr/>
                  <a:lstStyle/>
                  <a:p>
                    <a:fld id="{FB52F942-823E-4376-B1FA-79114921DF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940-4252-A119-19595FFE37D1}"/>
                </c:ext>
              </c:extLst>
            </c:dLbl>
            <c:dLbl>
              <c:idx val="6"/>
              <c:layout>
                <c:manualLayout>
                  <c:x val="-3.048780487804878E-2"/>
                  <c:y val="8.1377151799687006E-2"/>
                </c:manualLayout>
              </c:layout>
              <c:tx>
                <c:rich>
                  <a:bodyPr/>
                  <a:lstStyle/>
                  <a:p>
                    <a:fld id="{B0FCBE6D-E135-4046-8722-D28FFE9C52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940-4252-A119-19595FFE37D1}"/>
                </c:ext>
              </c:extLst>
            </c:dLbl>
            <c:dLbl>
              <c:idx val="7"/>
              <c:layout>
                <c:manualLayout>
                  <c:x val="-4.4715447154471545E-2"/>
                  <c:y val="7.8247261345852831E-2"/>
                </c:manualLayout>
              </c:layout>
              <c:tx>
                <c:rich>
                  <a:bodyPr/>
                  <a:lstStyle/>
                  <a:p>
                    <a:fld id="{A5D2A859-7999-45DE-8DD7-3B354EB231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940-4252-A119-19595FFE37D1}"/>
                </c:ext>
              </c:extLst>
            </c:dLbl>
            <c:dLbl>
              <c:idx val="8"/>
              <c:layout>
                <c:manualLayout>
                  <c:x val="-3.0487804878048929E-2"/>
                  <c:y val="6.5727699530516437E-2"/>
                </c:manualLayout>
              </c:layout>
              <c:tx>
                <c:rich>
                  <a:bodyPr/>
                  <a:lstStyle/>
                  <a:p>
                    <a:fld id="{4AE06B78-5F87-4CC7-ADB7-A56269D590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0940-4252-A119-19595FFE37D1}"/>
                </c:ext>
              </c:extLst>
            </c:dLbl>
            <c:dLbl>
              <c:idx val="9"/>
              <c:layout>
                <c:manualLayout>
                  <c:x val="-3.8617886178861936E-2"/>
                  <c:y val="9.3896713615023469E-2"/>
                </c:manualLayout>
              </c:layout>
              <c:tx>
                <c:rich>
                  <a:bodyPr/>
                  <a:lstStyle/>
                  <a:p>
                    <a:fld id="{0FBF3F50-CD57-474C-8341-39829EECBE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940-4252-A119-19595FFE37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Balances!$E$27:$N$27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cat>
          <c:val>
            <c:numRef>
              <c:f>Balances!$E$28:$N$28</c:f>
              <c:numCache>
                <c:formatCode>_(* #,##0_);_(* \(#,##0\);_(* "-"??_);_(@_)</c:formatCode>
                <c:ptCount val="10"/>
                <c:pt idx="0">
                  <c:v>41002977</c:v>
                </c:pt>
                <c:pt idx="1">
                  <c:v>42443598</c:v>
                </c:pt>
                <c:pt idx="2">
                  <c:v>44815229</c:v>
                </c:pt>
                <c:pt idx="3">
                  <c:v>47835374</c:v>
                </c:pt>
                <c:pt idx="4">
                  <c:v>51406524</c:v>
                </c:pt>
                <c:pt idx="5">
                  <c:v>55124693</c:v>
                </c:pt>
                <c:pt idx="6">
                  <c:v>59532448</c:v>
                </c:pt>
                <c:pt idx="7">
                  <c:v>64942898</c:v>
                </c:pt>
                <c:pt idx="8">
                  <c:v>69969508</c:v>
                </c:pt>
                <c:pt idx="9">
                  <c:v>73172508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Balances!$Q$28:$Z$28</c15:f>
                <c15:dlblRangeCache>
                  <c:ptCount val="10"/>
                  <c:pt idx="0">
                    <c:v>6.90%</c:v>
                  </c:pt>
                  <c:pt idx="1">
                    <c:v>3.51%</c:v>
                  </c:pt>
                  <c:pt idx="2">
                    <c:v>5.59%</c:v>
                  </c:pt>
                  <c:pt idx="3">
                    <c:v>6.74%</c:v>
                  </c:pt>
                  <c:pt idx="4">
                    <c:v>7.47%</c:v>
                  </c:pt>
                  <c:pt idx="5">
                    <c:v>7.23%</c:v>
                  </c:pt>
                  <c:pt idx="6">
                    <c:v>8.00%</c:v>
                  </c:pt>
                  <c:pt idx="7">
                    <c:v>9.09%</c:v>
                  </c:pt>
                  <c:pt idx="8">
                    <c:v>7.74%</c:v>
                  </c:pt>
                  <c:pt idx="9">
                    <c:v>4.58%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0940-4252-A119-19595FFE3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753279"/>
        <c:axId val="1819756607"/>
      </c:lineChart>
      <c:catAx>
        <c:axId val="18197532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756607"/>
        <c:crosses val="autoZero"/>
        <c:auto val="1"/>
        <c:lblAlgn val="ctr"/>
        <c:lblOffset val="100"/>
        <c:noMultiLvlLbl val="0"/>
      </c:catAx>
      <c:valAx>
        <c:axId val="1819756607"/>
        <c:scaling>
          <c:orientation val="minMax"/>
          <c:min val="39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753279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353158016445631E-2"/>
          <c:y val="0.15683869024568647"/>
          <c:w val="0.48336275923256072"/>
          <c:h val="0.77556510520930644"/>
        </c:manualLayout>
      </c:layout>
      <c:pieChart>
        <c:varyColors val="1"/>
        <c:ser>
          <c:idx val="0"/>
          <c:order val="0"/>
          <c:spPr>
            <a:ln>
              <a:solidFill>
                <a:prstClr val="black"/>
              </a:solidFill>
            </a:ln>
          </c:spPr>
          <c:dPt>
            <c:idx val="0"/>
            <c:bubble3D val="0"/>
            <c:spPr>
              <a:solidFill>
                <a:srgbClr val="289895"/>
              </a:solidFill>
              <a:ln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A8F-4D94-9B45-BB7CA3E4A254}"/>
              </c:ext>
            </c:extLst>
          </c:dPt>
          <c:dPt>
            <c:idx val="4"/>
            <c:bubble3D val="0"/>
            <c:spPr>
              <a:solidFill>
                <a:srgbClr val="DBCB57"/>
              </a:solidFill>
              <a:ln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A8F-4D94-9B45-BB7CA3E4A254}"/>
              </c:ext>
            </c:extLst>
          </c:dPt>
          <c:dLbls>
            <c:dLbl>
              <c:idx val="0"/>
              <c:layout>
                <c:manualLayout>
                  <c:x val="0.137457472627637"/>
                  <c:y val="6.686154197280524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8F-4D94-9B45-BB7CA3E4A254}"/>
                </c:ext>
              </c:extLst>
            </c:dLbl>
            <c:dLbl>
              <c:idx val="1"/>
              <c:layout>
                <c:manualLayout>
                  <c:x val="2.4124379292506624E-2"/>
                  <c:y val="1.1549597966920787E-3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14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500697350069733"/>
                      <c:h val="0.232637485970819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A8F-4D94-9B45-BB7CA3E4A254}"/>
                </c:ext>
              </c:extLst>
            </c:dLbl>
            <c:dLbl>
              <c:idx val="2"/>
              <c:layout>
                <c:manualLayout>
                  <c:x val="3.3207709134420907E-2"/>
                  <c:y val="-5.09217331440127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05414072194944"/>
                      <c:h val="0.20892918688194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A8F-4D94-9B45-BB7CA3E4A254}"/>
                </c:ext>
              </c:extLst>
            </c:dLbl>
            <c:dLbl>
              <c:idx val="3"/>
              <c:layout>
                <c:manualLayout>
                  <c:x val="6.7071352061303074E-2"/>
                  <c:y val="-4.53870315390903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818044619422576"/>
                      <c:h val="0.208065953654188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A8F-4D94-9B45-BB7CA3E4A254}"/>
                </c:ext>
              </c:extLst>
            </c:dLbl>
            <c:dLbl>
              <c:idx val="4"/>
              <c:layout>
                <c:manualLayout>
                  <c:x val="4.9655102935642556E-2"/>
                  <c:y val="-4.08691536508756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333333333333332"/>
                      <c:h val="0.21056149732620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8F-4D94-9B45-BB7CA3E4A254}"/>
                </c:ext>
              </c:extLst>
            </c:dLbl>
            <c:dLbl>
              <c:idx val="5"/>
              <c:layout>
                <c:manualLayout>
                  <c:x val="0.100941550392032"/>
                  <c:y val="-1.199850018747656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8F-4D94-9B45-BB7CA3E4A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'FY GF Charts'!$J$26:$J$31</c:f>
              <c:strCache>
                <c:ptCount val="6"/>
                <c:pt idx="0">
                  <c:v>Public Safety</c:v>
                </c:pt>
                <c:pt idx="1">
                  <c:v>Streets &amp; Utilities</c:v>
                </c:pt>
                <c:pt idx="2">
                  <c:v>Parks &amp; Environment</c:v>
                </c:pt>
                <c:pt idx="3">
                  <c:v>Recreation</c:v>
                </c:pt>
                <c:pt idx="4">
                  <c:v>Development</c:v>
                </c:pt>
                <c:pt idx="5">
                  <c:v>General Government</c:v>
                </c:pt>
              </c:strCache>
            </c:strRef>
          </c:cat>
          <c:val>
            <c:numRef>
              <c:f>'FY GF Charts'!$K$26:$K$31</c:f>
              <c:numCache>
                <c:formatCode>_("$"* #,##0_);_("$"* \(#,##0\);_("$"* "-"_);_(@_)</c:formatCode>
                <c:ptCount val="6"/>
                <c:pt idx="0">
                  <c:v>24367600</c:v>
                </c:pt>
                <c:pt idx="1">
                  <c:v>8549000</c:v>
                </c:pt>
                <c:pt idx="2">
                  <c:v>5037100</c:v>
                </c:pt>
                <c:pt idx="3">
                  <c:v>4398100</c:v>
                </c:pt>
                <c:pt idx="4">
                  <c:v>4081400</c:v>
                </c:pt>
                <c:pt idx="5">
                  <c:v>8865700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8F-4D94-9B45-BB7CA3E4A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'Prelim levy - Early Est.'!$B$3</c:f>
              <c:strCache>
                <c:ptCount val="1"/>
                <c:pt idx="0">
                  <c:v>Operations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86-407A-B2C0-AB9C10D3D67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86-407A-B2C0-AB9C10D3D67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86-407A-B2C0-AB9C10D3D67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86-407A-B2C0-AB9C10D3D67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86-407A-B2C0-AB9C10D3D67F}"/>
              </c:ext>
            </c:extLst>
          </c:dPt>
          <c:dLbls>
            <c:dLbl>
              <c:idx val="4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86-407A-B2C0-AB9C10D3D67F}"/>
                </c:ext>
              </c:extLst>
            </c:dLbl>
            <c:dLbl>
              <c:idx val="6"/>
              <c:layout>
                <c:manualLayout>
                  <c:x val="0"/>
                  <c:y val="-2.8039106089747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86-407A-B2C0-AB9C10D3D67F}"/>
                </c:ext>
              </c:extLst>
            </c:dLbl>
            <c:dLbl>
              <c:idx val="10"/>
              <c:layout>
                <c:manualLayout>
                  <c:x val="0"/>
                  <c:y val="-4.5909167807768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86-407A-B2C0-AB9C10D3D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'Prelim levy - Early Est.'!$A$4:$A$17</c:f>
              <c:strCache>
                <c:ptCount val="13"/>
                <c:pt idx="0">
                  <c:v>Plymouth</c:v>
                </c:pt>
                <c:pt idx="1">
                  <c:v>Eden Prairie</c:v>
                </c:pt>
                <c:pt idx="2">
                  <c:v>Maple Grove</c:v>
                </c:pt>
                <c:pt idx="3">
                  <c:v>Burnsville</c:v>
                </c:pt>
                <c:pt idx="4">
                  <c:v>Minnetonka</c:v>
                </c:pt>
                <c:pt idx="5">
                  <c:v>Eagan</c:v>
                </c:pt>
                <c:pt idx="6">
                  <c:v>Woodbury</c:v>
                </c:pt>
                <c:pt idx="7">
                  <c:v>St. Louis Park</c:v>
                </c:pt>
                <c:pt idx="8">
                  <c:v>Brooklyn Park</c:v>
                </c:pt>
                <c:pt idx="9">
                  <c:v>Bloomington</c:v>
                </c:pt>
                <c:pt idx="10">
                  <c:v>Lakeville</c:v>
                </c:pt>
                <c:pt idx="11">
                  <c:v>Edina</c:v>
                </c:pt>
                <c:pt idx="12">
                  <c:v>Apple Valley</c:v>
                </c:pt>
              </c:strCache>
            </c:strRef>
          </c:cat>
          <c:val>
            <c:numRef>
              <c:f>'Prelim levy - Early Est.'!$B$4:$B$17</c:f>
              <c:numCache>
                <c:formatCode>General</c:formatCode>
                <c:ptCount val="13"/>
                <c:pt idx="4" formatCode="0.00%">
                  <c:v>4.9799999999999997E-2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86-407A-B2C0-AB9C10D3D67F}"/>
            </c:ext>
          </c:extLst>
        </c:ser>
        <c:ser>
          <c:idx val="1"/>
          <c:order val="1"/>
          <c:tx>
            <c:strRef>
              <c:f>'Prelim levy - Early Est.'!$C$3</c:f>
              <c:strCache>
                <c:ptCount val="1"/>
                <c:pt idx="0">
                  <c:v>Public Safety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86-407A-B2C0-AB9C10D3D67F}"/>
                </c:ext>
              </c:extLst>
            </c:dLbl>
            <c:dLbl>
              <c:idx val="6"/>
              <c:layout>
                <c:manualLayout>
                  <c:x val="0"/>
                  <c:y val="-2.8039106089747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86-407A-B2C0-AB9C10D3D67F}"/>
                </c:ext>
              </c:extLst>
            </c:dLbl>
            <c:dLbl>
              <c:idx val="10"/>
              <c:layout>
                <c:manualLayout>
                  <c:x val="0"/>
                  <c:y val="-4.5909167807768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86-407A-B2C0-AB9C10D3D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'Prelim levy - Early Est.'!$A$4:$A$17</c:f>
              <c:strCache>
                <c:ptCount val="13"/>
                <c:pt idx="0">
                  <c:v>Plymouth</c:v>
                </c:pt>
                <c:pt idx="1">
                  <c:v>Eden Prairie</c:v>
                </c:pt>
                <c:pt idx="2">
                  <c:v>Maple Grove</c:v>
                </c:pt>
                <c:pt idx="3">
                  <c:v>Burnsville</c:v>
                </c:pt>
                <c:pt idx="4">
                  <c:v>Minnetonka</c:v>
                </c:pt>
                <c:pt idx="5">
                  <c:v>Eagan</c:v>
                </c:pt>
                <c:pt idx="6">
                  <c:v>Woodbury</c:v>
                </c:pt>
                <c:pt idx="7">
                  <c:v>St. Louis Park</c:v>
                </c:pt>
                <c:pt idx="8">
                  <c:v>Brooklyn Park</c:v>
                </c:pt>
                <c:pt idx="9">
                  <c:v>Bloomington</c:v>
                </c:pt>
                <c:pt idx="10">
                  <c:v>Lakeville</c:v>
                </c:pt>
                <c:pt idx="11">
                  <c:v>Edina</c:v>
                </c:pt>
                <c:pt idx="12">
                  <c:v>Apple Valley</c:v>
                </c:pt>
              </c:strCache>
            </c:strRef>
          </c:cat>
          <c:val>
            <c:numRef>
              <c:f>'Prelim levy - Early Est.'!$C$4:$C$17</c:f>
              <c:numCache>
                <c:formatCode>General</c:formatCode>
                <c:ptCount val="13"/>
                <c:pt idx="4" formatCode="0.00%">
                  <c:v>2.2499999999999999E-2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086-407A-B2C0-AB9C10D3D67F}"/>
            </c:ext>
          </c:extLst>
        </c:ser>
        <c:ser>
          <c:idx val="3"/>
          <c:order val="3"/>
          <c:tx>
            <c:strRef>
              <c:f>'Prelim levy - Early Est.'!$E$3</c:f>
              <c:strCache>
                <c:ptCount val="1"/>
                <c:pt idx="0">
                  <c:v>Total City Levy % Change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723360422594213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86-407A-B2C0-AB9C10D3D67F}"/>
                </c:ext>
              </c:extLst>
            </c:dLbl>
            <c:dLbl>
              <c:idx val="1"/>
              <c:layout>
                <c:manualLayout>
                  <c:x val="0.1886159787526148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86-407A-B2C0-AB9C10D3D67F}"/>
                </c:ext>
              </c:extLst>
            </c:dLbl>
            <c:dLbl>
              <c:idx val="2"/>
              <c:layout>
                <c:manualLayout>
                  <c:x val="0.20641256420018309"/>
                  <c:y val="-9.569125206245236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86-407A-B2C0-AB9C10D3D67F}"/>
                </c:ext>
              </c:extLst>
            </c:dLbl>
            <c:dLbl>
              <c:idx val="3"/>
              <c:layout>
                <c:manualLayout>
                  <c:x val="0.22172053547508033"/>
                  <c:y val="2.6097915680716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971832894779528E-2"/>
                      <c:h val="3.24658071068117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1086-407A-B2C0-AB9C10D3D67F}"/>
                </c:ext>
              </c:extLst>
            </c:dLbl>
            <c:dLbl>
              <c:idx val="4"/>
              <c:layout>
                <c:manualLayout>
                  <c:x val="0.2627098880088717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086-407A-B2C0-AB9C10D3D67F}"/>
                </c:ext>
              </c:extLst>
            </c:dLbl>
            <c:dLbl>
              <c:idx val="5"/>
              <c:layout>
                <c:manualLayout>
                  <c:x val="0.24636182420310443"/>
                  <c:y val="-9.569125206245236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86-407A-B2C0-AB9C10D3D67F}"/>
                </c:ext>
              </c:extLst>
            </c:dLbl>
            <c:dLbl>
              <c:idx val="6"/>
              <c:layout>
                <c:manualLayout>
                  <c:x val="0.25396816922166854"/>
                  <c:y val="-9.569125206245236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086-407A-B2C0-AB9C10D3D67F}"/>
                </c:ext>
              </c:extLst>
            </c:dLbl>
            <c:dLbl>
              <c:idx val="7"/>
              <c:layout>
                <c:manualLayout>
                  <c:x val="0.2735394282934076"/>
                  <c:y val="-2.6097915680716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086-407A-B2C0-AB9C10D3D67F}"/>
                </c:ext>
              </c:extLst>
            </c:dLbl>
            <c:dLbl>
              <c:idx val="8"/>
              <c:layout>
                <c:manualLayout>
                  <c:x val="0.32189205539289739"/>
                  <c:y val="-4.784562603122618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086-407A-B2C0-AB9C10D3D67F}"/>
                </c:ext>
              </c:extLst>
            </c:dLbl>
            <c:dLbl>
              <c:idx val="9"/>
              <c:layout>
                <c:manualLayout>
                  <c:x val="0.33431243019040763"/>
                  <c:y val="-4.3359529201820938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086-407A-B2C0-AB9C10D3D67F}"/>
                </c:ext>
              </c:extLst>
            </c:dLbl>
            <c:dLbl>
              <c:idx val="10"/>
              <c:layout>
                <c:manualLayout>
                  <c:x val="0.35291198491489922"/>
                  <c:y val="-2.39228130156130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086-407A-B2C0-AB9C10D3D67F}"/>
                </c:ext>
              </c:extLst>
            </c:dLbl>
            <c:dLbl>
              <c:idx val="11"/>
              <c:layout>
                <c:manualLayout>
                  <c:x val="0.37864982926724761"/>
                  <c:y val="-1.196140650780654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086-407A-B2C0-AB9C10D3D67F}"/>
                </c:ext>
              </c:extLst>
            </c:dLbl>
            <c:dLbl>
              <c:idx val="12"/>
              <c:layout>
                <c:manualLayout>
                  <c:x val="0.39365374935093078"/>
                  <c:y val="2.6097915680716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086-407A-B2C0-AB9C10D3D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spcCol="0" anchor="ctr" anchorCtr="1">
                <a:no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'Prelim levy - Early Est.'!$A$4:$A$17</c:f>
              <c:strCache>
                <c:ptCount val="13"/>
                <c:pt idx="0">
                  <c:v>Plymouth</c:v>
                </c:pt>
                <c:pt idx="1">
                  <c:v>Eden Prairie</c:v>
                </c:pt>
                <c:pt idx="2">
                  <c:v>Maple Grove</c:v>
                </c:pt>
                <c:pt idx="3">
                  <c:v>Burnsville</c:v>
                </c:pt>
                <c:pt idx="4">
                  <c:v>Minnetonka</c:v>
                </c:pt>
                <c:pt idx="5">
                  <c:v>Eagan</c:v>
                </c:pt>
                <c:pt idx="6">
                  <c:v>Woodbury</c:v>
                </c:pt>
                <c:pt idx="7">
                  <c:v>St. Louis Park</c:v>
                </c:pt>
                <c:pt idx="8">
                  <c:v>Brooklyn Park</c:v>
                </c:pt>
                <c:pt idx="9">
                  <c:v>Bloomington</c:v>
                </c:pt>
                <c:pt idx="10">
                  <c:v>Lakeville</c:v>
                </c:pt>
                <c:pt idx="11">
                  <c:v>Edina</c:v>
                </c:pt>
                <c:pt idx="12">
                  <c:v>Apple Valley</c:v>
                </c:pt>
              </c:strCache>
            </c:strRef>
          </c:cat>
          <c:val>
            <c:numRef>
              <c:f>'Prelim levy - Early Est.'!$E$4:$E$17</c:f>
              <c:numCache>
                <c:formatCode>0.00%</c:formatCode>
                <c:ptCount val="13"/>
                <c:pt idx="0">
                  <c:v>5.1999999999999998E-2</c:v>
                </c:pt>
                <c:pt idx="1">
                  <c:v>5.8000000000000003E-2</c:v>
                </c:pt>
                <c:pt idx="2">
                  <c:v>6.9599999999999995E-2</c:v>
                </c:pt>
                <c:pt idx="3">
                  <c:v>7.0599999999999996E-2</c:v>
                </c:pt>
                <c:pt idx="5">
                  <c:v>8.2000000000000003E-2</c:v>
                </c:pt>
                <c:pt idx="6">
                  <c:v>8.3000000000000004E-2</c:v>
                </c:pt>
                <c:pt idx="7">
                  <c:v>0.09</c:v>
                </c:pt>
                <c:pt idx="8">
                  <c:v>0.11</c:v>
                </c:pt>
                <c:pt idx="9">
                  <c:v>0.115</c:v>
                </c:pt>
                <c:pt idx="10">
                  <c:v>0.1205</c:v>
                </c:pt>
                <c:pt idx="11">
                  <c:v>0.13139999999999999</c:v>
                </c:pt>
                <c:pt idx="12">
                  <c:v>0.1376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086-407A-B2C0-AB9C10D3D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34156191"/>
        <c:axId val="1134151199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'Prelim levy - Early Est.'!$D$3</c15:sqref>
                        </c15:formulaRef>
                      </c:ext>
                    </c:extLst>
                    <c:strCache>
                      <c:ptCount val="1"/>
                      <c:pt idx="0">
                        <c:v>Debt Service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4"/>
                    <c:layout>
                      <c:manualLayout>
                        <c:x val="0"/>
                        <c:y val="-2.777777777777777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D-1086-407A-B2C0-AB9C10D3D67F}"/>
                      </c:ext>
                    </c:extLst>
                  </c:dLbl>
                  <c:dLbl>
                    <c:idx val="6"/>
                    <c:layout>
                      <c:manualLayout>
                        <c:x val="0"/>
                        <c:y val="-2.803910608974795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E-1086-407A-B2C0-AB9C10D3D67F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'Prelim levy - Early Est.'!$A$4:$A$17</c15:sqref>
                        </c15:formulaRef>
                      </c:ext>
                    </c:extLst>
                    <c:strCache>
                      <c:ptCount val="13"/>
                      <c:pt idx="0">
                        <c:v>Plymouth</c:v>
                      </c:pt>
                      <c:pt idx="1">
                        <c:v>Eden Prairie</c:v>
                      </c:pt>
                      <c:pt idx="2">
                        <c:v>Maple Grove</c:v>
                      </c:pt>
                      <c:pt idx="3">
                        <c:v>Burnsville</c:v>
                      </c:pt>
                      <c:pt idx="4">
                        <c:v>Minnetonka</c:v>
                      </c:pt>
                      <c:pt idx="5">
                        <c:v>Eagan</c:v>
                      </c:pt>
                      <c:pt idx="6">
                        <c:v>Woodbury</c:v>
                      </c:pt>
                      <c:pt idx="7">
                        <c:v>St. Louis Park</c:v>
                      </c:pt>
                      <c:pt idx="8">
                        <c:v>Brooklyn Park</c:v>
                      </c:pt>
                      <c:pt idx="9">
                        <c:v>Bloomington</c:v>
                      </c:pt>
                      <c:pt idx="10">
                        <c:v>Lakeville</c:v>
                      </c:pt>
                      <c:pt idx="11">
                        <c:v>Edina</c:v>
                      </c:pt>
                      <c:pt idx="12">
                        <c:v>Apple Valley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'Prelim levy - Early Est.'!$D$4:$D$17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4" formatCode="0.0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F-1086-407A-B2C0-AB9C10D3D67F}"/>
                  </c:ext>
                </c:extLst>
              </c15:ser>
            </c15:filteredBarSeries>
          </c:ext>
        </c:extLst>
      </c:barChart>
      <c:catAx>
        <c:axId val="1134156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151199"/>
        <c:crosses val="autoZero"/>
        <c:auto val="1"/>
        <c:lblAlgn val="ctr"/>
        <c:lblOffset val="100"/>
        <c:noMultiLvlLbl val="0"/>
      </c:catAx>
      <c:valAx>
        <c:axId val="1134151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15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0.52096</cdr:x>
      <cdr:y>0.56803</cdr:y>
    </cdr:from>
    <cdr:to>
      <cdr:x>0.6018</cdr:x>
      <cdr:y>0.60907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57601" y="2764220"/>
          <a:ext cx="567559" cy="199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0.54341</cdr:x>
      <cdr:y>0.5486</cdr:y>
    </cdr:from>
    <cdr:to>
      <cdr:x>0.66916</cdr:x>
      <cdr:y>0.63283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5255" y="2669628"/>
          <a:ext cx="882869" cy="409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tx1">
                  <a:lumMod val="60000"/>
                  <a:lumOff val="40000"/>
                </a:schemeClr>
              </a:solidFill>
            </a:rPr>
            <a:t>--7.23%</a:t>
          </a:r>
          <a:endParaRPr lang="en-US" sz="1400" dirty="0">
            <a:solidFill>
              <a:schemeClr val="tx1">
                <a:lumMod val="60000"/>
                <a:lumOff val="4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B337-024E-43A5-BFE7-3D7C4F2EF644}" type="datetimeFigureOut">
              <a:rPr lang="en-US" smtClean="0"/>
              <a:t>2024-11-05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E9C8-371F-4709-B0E3-0E7422F04C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40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C79B-4A4A-4083-8C8A-1D9805F4E1B6}" type="datetimeFigureOut">
              <a:rPr lang="en-US" smtClean="0"/>
              <a:t>2024-11-05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DF15-68BF-484E-A0F5-D5D7886AB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8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22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6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</a:t>
            </a:r>
            <a:r>
              <a:rPr lang="en-US" baseline="0" dirty="0" smtClean="0"/>
              <a:t> increase is 9.17%</a:t>
            </a:r>
          </a:p>
          <a:p>
            <a:r>
              <a:rPr lang="en-US" baseline="0" dirty="0" smtClean="0"/>
              <a:t>Median increase is 8.30%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04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30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64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42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51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1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0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7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1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9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 balance is approx. $3</a:t>
            </a:r>
            <a:r>
              <a:rPr lang="en-US" baseline="0" dirty="0" smtClean="0"/>
              <a:t> million.  </a:t>
            </a:r>
          </a:p>
          <a:p>
            <a:r>
              <a:rPr lang="en-US" baseline="0" dirty="0" smtClean="0"/>
              <a:t>ISF broke even in 2023</a:t>
            </a:r>
          </a:p>
          <a:p>
            <a:r>
              <a:rPr lang="en-US" baseline="0" dirty="0" smtClean="0"/>
              <a:t>Not just workers comp but general liability insurance as well.</a:t>
            </a:r>
          </a:p>
          <a:p>
            <a:r>
              <a:rPr lang="en-US" baseline="0" dirty="0" smtClean="0"/>
              <a:t>$300,000 in settlements in 2023</a:t>
            </a:r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3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Modified page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3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8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F15-68BF-484E-A0F5-D5D7886AB19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0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2024-11-05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1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2024-11-05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2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2024-11-05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2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CB02-8EC8-4AE4-B0CA-F58187A401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4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2024-11-05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6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2024-11-05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2024-11-05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8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2024-11-05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0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2024-11-05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5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2024-11-05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4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2024-11-05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2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2024-11-05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2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2024-11-05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91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2.png@01DAECC6.A33303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333" y="1020431"/>
            <a:ext cx="11151407" cy="1475013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minnetonka</a:t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2025 Proposed Budget</a:t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123" y="2618509"/>
            <a:ext cx="10993546" cy="467256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4, 2024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6" y="1924961"/>
            <a:ext cx="995045" cy="9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Homeowner impacts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2"/>
            <a:ext cx="11029616" cy="44928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Median </a:t>
            </a:r>
            <a:r>
              <a:rPr lang="en-US" dirty="0"/>
              <a:t>valued home increasing in value </a:t>
            </a:r>
            <a:r>
              <a:rPr lang="en-US" dirty="0" smtClean="0"/>
              <a:t>1.15% </a:t>
            </a:r>
            <a:r>
              <a:rPr lang="en-US" dirty="0"/>
              <a:t>to </a:t>
            </a:r>
            <a:r>
              <a:rPr lang="en-US" dirty="0" smtClean="0"/>
              <a:t>$502,200 </a:t>
            </a:r>
            <a:r>
              <a:rPr lang="en-US" dirty="0"/>
              <a:t>will see </a:t>
            </a:r>
            <a:r>
              <a:rPr lang="en-US" dirty="0" smtClean="0"/>
              <a:t>an annual tax </a:t>
            </a:r>
            <a:r>
              <a:rPr lang="en-US" dirty="0"/>
              <a:t>increase of </a:t>
            </a:r>
            <a:r>
              <a:rPr lang="en-US" dirty="0" smtClean="0"/>
              <a:t>$148 (8.60%)</a:t>
            </a:r>
          </a:p>
          <a:p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Percentile home increasing in value 1.15% to $415,900 will see an annual tax increase of $94 (6.62%)</a:t>
            </a:r>
          </a:p>
          <a:p>
            <a:r>
              <a:rPr lang="en-US" dirty="0" smtClean="0"/>
              <a:t>75</a:t>
            </a:r>
            <a:r>
              <a:rPr lang="en-US" baseline="30000" dirty="0" smtClean="0"/>
              <a:t>th</a:t>
            </a:r>
            <a:r>
              <a:rPr lang="en-US" dirty="0" smtClean="0"/>
              <a:t> percentile home increasing in value 1.15% to 660,250 will see an annual tax increase of $201 (8.91%)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60" y="2228003"/>
            <a:ext cx="8097682" cy="339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Homeowner impacts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11029616" cy="413954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6" name="Picture 5" descr="cid:image002.png@01DAECC6.A333030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11" y="1861850"/>
            <a:ext cx="5299113" cy="4996149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val="9589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2025 Preliminary tax increases (Subject to change)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705744"/>
              </p:ext>
            </p:extLst>
          </p:nvPr>
        </p:nvGraphicFramePr>
        <p:xfrm>
          <a:off x="1713185" y="1912883"/>
          <a:ext cx="7304691" cy="486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26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Future project considerations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11029616" cy="4072785"/>
          </a:xfrm>
        </p:spPr>
        <p:txBody>
          <a:bodyPr anchor="t">
            <a:normAutofit/>
          </a:bodyPr>
          <a:lstStyle/>
          <a:p>
            <a:pPr lvl="1"/>
            <a:r>
              <a:rPr lang="en-US" sz="2200" dirty="0" smtClean="0"/>
              <a:t>Fire station remodeling to accommodate 24/7 staffing</a:t>
            </a:r>
          </a:p>
          <a:p>
            <a:pPr lvl="1"/>
            <a:r>
              <a:rPr lang="en-US" sz="2200" dirty="0" smtClean="0"/>
              <a:t>Opus Park improvements</a:t>
            </a:r>
          </a:p>
          <a:p>
            <a:pPr lvl="1"/>
            <a:r>
              <a:rPr lang="en-US" sz="2200" dirty="0" smtClean="0"/>
              <a:t>Street &amp; utility infrastructure needs</a:t>
            </a:r>
          </a:p>
          <a:p>
            <a:pPr lvl="1"/>
            <a:r>
              <a:rPr lang="en-US" sz="2200" dirty="0"/>
              <a:t>Community </a:t>
            </a:r>
            <a:r>
              <a:rPr lang="en-US" sz="2200" dirty="0" smtClean="0"/>
              <a:t>facility improvements</a:t>
            </a:r>
            <a:endParaRPr lang="en-US" sz="2200" dirty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183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 smtClean="0">
                <a:cs typeface="Arial" panose="020B0604020202020204" pitchFamily="34" charset="0"/>
              </a:rPr>
              <a:t>Hra</a:t>
            </a:r>
            <a:r>
              <a:rPr lang="en-US" sz="3200" dirty="0" smtClean="0">
                <a:cs typeface="Arial" panose="020B0604020202020204" pitchFamily="34" charset="0"/>
              </a:rPr>
              <a:t> levy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020185"/>
            <a:ext cx="11029616" cy="3633047"/>
          </a:xfrm>
        </p:spPr>
        <p:txBody>
          <a:bodyPr anchor="t">
            <a:normAutofit/>
          </a:bodyPr>
          <a:lstStyle/>
          <a:p>
            <a:r>
              <a:rPr lang="en-US" sz="2400" dirty="0"/>
              <a:t>City’s first HRA levy began in </a:t>
            </a:r>
            <a:r>
              <a:rPr lang="en-US" sz="2400" dirty="0" smtClean="0"/>
              <a:t>2009</a:t>
            </a:r>
          </a:p>
          <a:p>
            <a:r>
              <a:rPr lang="en-US" sz="2400" dirty="0" smtClean="0"/>
              <a:t>State </a:t>
            </a:r>
            <a:r>
              <a:rPr lang="en-US" sz="2400" dirty="0"/>
              <a:t>law limits levies to a max rate of 0.0185% of city’s taxable market </a:t>
            </a:r>
            <a:r>
              <a:rPr lang="en-US" sz="2400" dirty="0" smtClean="0"/>
              <a:t>value</a:t>
            </a:r>
          </a:p>
          <a:p>
            <a:pPr lvl="1"/>
            <a:r>
              <a:rPr lang="en-US" sz="2000" dirty="0" smtClean="0"/>
              <a:t>Approximately </a:t>
            </a:r>
            <a:r>
              <a:rPr lang="en-US" sz="2000" dirty="0"/>
              <a:t>$</a:t>
            </a:r>
            <a:r>
              <a:rPr lang="en-US" sz="2000" dirty="0" smtClean="0"/>
              <a:t>2.3 </a:t>
            </a:r>
            <a:r>
              <a:rPr lang="en-US" sz="2000" dirty="0"/>
              <a:t>million for </a:t>
            </a:r>
            <a:r>
              <a:rPr lang="en-US" sz="2000" dirty="0" smtClean="0"/>
              <a:t>2025</a:t>
            </a:r>
          </a:p>
          <a:p>
            <a:pPr lvl="1"/>
            <a:r>
              <a:rPr lang="en-US" sz="2000" dirty="0" smtClean="0"/>
              <a:t>EIP </a:t>
            </a:r>
            <a:r>
              <a:rPr lang="en-US" sz="2000" dirty="0"/>
              <a:t>recommends the </a:t>
            </a:r>
            <a:r>
              <a:rPr lang="en-US" sz="2000" dirty="0" smtClean="0"/>
              <a:t>2025 </a:t>
            </a:r>
            <a:r>
              <a:rPr lang="en-US" sz="2000" dirty="0"/>
              <a:t>HRA levy </a:t>
            </a:r>
            <a:r>
              <a:rPr lang="en-US" sz="2000" dirty="0" smtClean="0"/>
              <a:t>remain constant at </a:t>
            </a:r>
            <a:r>
              <a:rPr lang="en-US" sz="2000" dirty="0"/>
              <a:t>$</a:t>
            </a:r>
            <a:r>
              <a:rPr lang="en-US" sz="2000" dirty="0" smtClean="0"/>
              <a:t>300,000</a:t>
            </a:r>
          </a:p>
          <a:p>
            <a:pPr lvl="1"/>
            <a:r>
              <a:rPr lang="en-US" sz="2000" dirty="0" smtClean="0"/>
              <a:t>EDAC recommends reallocation of the $300,000 as follows:</a:t>
            </a:r>
          </a:p>
          <a:p>
            <a:pPr lvl="2"/>
            <a:r>
              <a:rPr lang="en-US" sz="1800" dirty="0" smtClean="0"/>
              <a:t>EDAC/City Council will consider a request from HWR in 2025 if the fund balance is utilized or if there is a change in housing type, </a:t>
            </a:r>
            <a:r>
              <a:rPr lang="en-US" sz="1800" dirty="0" err="1" smtClean="0"/>
              <a:t>ie</a:t>
            </a:r>
            <a:r>
              <a:rPr lang="en-US" sz="1800" dirty="0" smtClean="0"/>
              <a:t>: single household to duplex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73" y="5107658"/>
            <a:ext cx="7121253" cy="16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2025 Budget Communication &amp; Feedback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11029616" cy="4141266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Minnetonka always encourages input on its budget from the public</a:t>
            </a:r>
          </a:p>
          <a:p>
            <a:r>
              <a:rPr lang="en-US" dirty="0" smtClean="0"/>
              <a:t>Regular communication through the Minnetonka Memo</a:t>
            </a:r>
          </a:p>
          <a:p>
            <a:r>
              <a:rPr lang="en-US" dirty="0" smtClean="0"/>
              <a:t>City-wide emails </a:t>
            </a:r>
          </a:p>
          <a:p>
            <a:r>
              <a:rPr lang="en-US" dirty="0" smtClean="0"/>
              <a:t>Minnetonka Matters is being utilized to communicate budget information and solicit feedback</a:t>
            </a:r>
          </a:p>
          <a:p>
            <a:pPr lvl="1"/>
            <a:r>
              <a:rPr lang="en-US" dirty="0" smtClean="0"/>
              <a:t>432 site visits</a:t>
            </a:r>
          </a:p>
          <a:p>
            <a:pPr lvl="1"/>
            <a:r>
              <a:rPr lang="en-US" dirty="0" smtClean="0"/>
              <a:t>16 comments</a:t>
            </a:r>
          </a:p>
          <a:p>
            <a:r>
              <a:rPr lang="en-US" dirty="0"/>
              <a:t>Staff share all comments received with the council</a:t>
            </a:r>
          </a:p>
          <a:p>
            <a:r>
              <a:rPr lang="en-US" dirty="0" smtClean="0"/>
              <a:t>Truth-in-Taxation </a:t>
            </a:r>
            <a:r>
              <a:rPr lang="en-US" dirty="0"/>
              <a:t>notices mailed by the county beginning Nov. 12</a:t>
            </a:r>
          </a:p>
          <a:p>
            <a:r>
              <a:rPr lang="en-US" b="1" dirty="0" smtClean="0"/>
              <a:t>Reminder: </a:t>
            </a:r>
            <a:r>
              <a:rPr lang="en-US" dirty="0" smtClean="0"/>
              <a:t>official opportunity for the public to provide feedback on the tax levy and the budget will be on Monday, Dec. 4 at 6:30 p.m. </a:t>
            </a:r>
          </a:p>
        </p:txBody>
      </p:sp>
    </p:spTree>
    <p:extLst>
      <p:ext uri="{BB962C8B-B14F-4D97-AF65-F5344CB8AC3E}">
        <p14:creationId xmlns:p14="http://schemas.microsoft.com/office/powerpoint/2010/main" val="31741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Communication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8" y="2131800"/>
            <a:ext cx="2029417" cy="220958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31" y="2046518"/>
            <a:ext cx="3460905" cy="43710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546" y="2131800"/>
            <a:ext cx="3442632" cy="42059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13" y="4526679"/>
            <a:ext cx="3540154" cy="2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Discussion </a:t>
            </a:r>
            <a:r>
              <a:rPr lang="en-US" sz="3200" dirty="0" err="1" smtClean="0">
                <a:cs typeface="Arial" panose="020B0604020202020204" pitchFamily="34" charset="0"/>
              </a:rPr>
              <a:t>QUestions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11029616" cy="3633047"/>
          </a:xfrm>
        </p:spPr>
        <p:txBody>
          <a:bodyPr anchor="t">
            <a:normAutofit/>
          </a:bodyPr>
          <a:lstStyle/>
          <a:p>
            <a:r>
              <a:rPr lang="en-US" dirty="0"/>
              <a:t>Does the city council </a:t>
            </a:r>
            <a:r>
              <a:rPr lang="en-US" dirty="0" smtClean="0"/>
              <a:t>agree to proceed to the Dec. 2, 2024 regular council meeting with the proposed general levy of $55,124,693, representing a 7.23% overall increase? (4.98% operation + 2.25% for public safety)?</a:t>
            </a:r>
          </a:p>
          <a:p>
            <a:r>
              <a:rPr lang="en-US" dirty="0" smtClean="0"/>
              <a:t>Does </a:t>
            </a:r>
            <a:r>
              <a:rPr lang="en-US" dirty="0"/>
              <a:t>the city council </a:t>
            </a:r>
            <a:r>
              <a:rPr lang="en-US" dirty="0" smtClean="0"/>
              <a:t>agree to proceed to the Dec. 2, 2024 regular council meeting with the proposed EDAC’s levy of $300,000?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211" y="4886619"/>
            <a:ext cx="2699254" cy="16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46" y="2305361"/>
            <a:ext cx="1831094" cy="17139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2477" y="905607"/>
            <a:ext cx="5574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42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2025 Budget timeline year-to-date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11029616" cy="36330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Budget Timeline</a:t>
            </a:r>
          </a:p>
          <a:p>
            <a:pPr lvl="1"/>
            <a:r>
              <a:rPr lang="en-US" dirty="0"/>
              <a:t>March 18 – Director presentations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13 – 2025 budget kick-off session</a:t>
            </a:r>
          </a:p>
          <a:p>
            <a:pPr lvl="1"/>
            <a:r>
              <a:rPr lang="en-US" dirty="0"/>
              <a:t>May 13 – Community Survey</a:t>
            </a:r>
          </a:p>
          <a:p>
            <a:pPr lvl="1"/>
            <a:r>
              <a:rPr lang="en-US" dirty="0"/>
              <a:t>June 10 – CIP study session </a:t>
            </a:r>
          </a:p>
          <a:p>
            <a:pPr lvl="1"/>
            <a:r>
              <a:rPr lang="en-US" dirty="0"/>
              <a:t>August 19 – Operating budget study session </a:t>
            </a:r>
          </a:p>
          <a:p>
            <a:pPr lvl="1"/>
            <a:r>
              <a:rPr lang="en-US" dirty="0"/>
              <a:t>September 23 – Preliminary levy and budget adopted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November 4 – Operation budget study session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Review of draft budget by fund and department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Review enterprise fund budgets and fees</a:t>
            </a:r>
          </a:p>
          <a:p>
            <a:pPr lvl="1"/>
            <a:r>
              <a:rPr lang="en-US" dirty="0"/>
              <a:t>December 2 – Budget public hearing and adoption of final budget and levy</a:t>
            </a:r>
          </a:p>
          <a:p>
            <a:pPr lvl="1"/>
            <a:r>
              <a:rPr lang="en-US" dirty="0"/>
              <a:t>December 23 – Alternate budget approval </a:t>
            </a: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555" y="4845056"/>
            <a:ext cx="2699254" cy="16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Property Taxes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6" y="1877961"/>
            <a:ext cx="4980039" cy="4980039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4366365" y="4469933"/>
            <a:ext cx="245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Operations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7163948">
            <a:off x="3632930" y="4149526"/>
            <a:ext cx="217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Capital (CIP)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5399153">
            <a:off x="5972767" y="4035392"/>
            <a:ext cx="150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Debt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0088" y="2580968"/>
            <a:ext cx="150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Taxes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8754" y="2317432"/>
            <a:ext cx="3623108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Property Taxes	7.23%</a:t>
            </a:r>
          </a:p>
          <a:p>
            <a:endParaRPr lang="en-US" dirty="0"/>
          </a:p>
          <a:p>
            <a:r>
              <a:rPr lang="en-US" dirty="0" smtClean="0"/>
              <a:t>Operations				7.23%</a:t>
            </a:r>
          </a:p>
          <a:p>
            <a:r>
              <a:rPr lang="en-US" dirty="0" smtClean="0"/>
              <a:t>  General Operations	4.98%</a:t>
            </a:r>
          </a:p>
          <a:p>
            <a:r>
              <a:rPr lang="en-US" dirty="0" smtClean="0"/>
              <a:t>  Public Safety Plan		2.25%</a:t>
            </a:r>
          </a:p>
          <a:p>
            <a:r>
              <a:rPr lang="en-US" dirty="0" smtClean="0"/>
              <a:t>Capital – CIP				0.00%</a:t>
            </a:r>
          </a:p>
          <a:p>
            <a:r>
              <a:rPr lang="en-US" dirty="0" smtClean="0"/>
              <a:t>Debt</a:t>
            </a:r>
          </a:p>
          <a:p>
            <a:r>
              <a:rPr lang="en-US" dirty="0" smtClean="0"/>
              <a:t>  Comm. Facility </a:t>
            </a:r>
            <a:r>
              <a:rPr lang="en-US" dirty="0" err="1" smtClean="0"/>
              <a:t>Improv</a:t>
            </a:r>
            <a:r>
              <a:rPr lang="en-US" dirty="0" smtClean="0"/>
              <a:t>.  	0.00%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dirty="0" smtClean="0"/>
              <a:t>*1% levy increase = $514,000</a:t>
            </a:r>
          </a:p>
          <a:p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192025728"/>
              </p:ext>
            </p:extLst>
          </p:nvPr>
        </p:nvGraphicFramePr>
        <p:xfrm>
          <a:off x="463899" y="2196247"/>
          <a:ext cx="3427504" cy="376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02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Levy Forecast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11029616" cy="413954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96839501"/>
              </p:ext>
            </p:extLst>
          </p:nvPr>
        </p:nvGraphicFramePr>
        <p:xfrm>
          <a:off x="1737920" y="1862356"/>
          <a:ext cx="8716161" cy="499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62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What’s in the budget – what does it represent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76" y="1943100"/>
            <a:ext cx="11262047" cy="4914899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Second year of a multi-year program to implement the public safety master plan</a:t>
            </a:r>
          </a:p>
          <a:p>
            <a:pPr lvl="1"/>
            <a:r>
              <a:rPr lang="en-US" dirty="0"/>
              <a:t>10 public safety related positions funded through the General Fund</a:t>
            </a:r>
          </a:p>
          <a:p>
            <a:r>
              <a:rPr lang="en-US" dirty="0" smtClean="0"/>
              <a:t>Other new positions </a:t>
            </a:r>
            <a:endParaRPr lang="en-US" dirty="0"/>
          </a:p>
          <a:p>
            <a:pPr lvl="1"/>
            <a:r>
              <a:rPr lang="en-US" dirty="0" smtClean="0"/>
              <a:t>One DEI specialist funded through the General Fund</a:t>
            </a:r>
          </a:p>
          <a:p>
            <a:pPr lvl="1"/>
            <a:r>
              <a:rPr lang="en-US" dirty="0" smtClean="0"/>
              <a:t>3 Non-General Fund personnel requests</a:t>
            </a:r>
          </a:p>
          <a:p>
            <a:r>
              <a:rPr lang="en-US" dirty="0" smtClean="0"/>
              <a:t>Second year of non-union class and compensation study implementation</a:t>
            </a:r>
          </a:p>
          <a:p>
            <a:r>
              <a:rPr lang="en-US" dirty="0"/>
              <a:t>Workers’ Compensation insurance increase. 20% increase for 2025, amounting to over $200,000</a:t>
            </a:r>
          </a:p>
          <a:p>
            <a:pPr marL="576000" lvl="2"/>
            <a:r>
              <a:rPr lang="en-US" sz="1600" dirty="0"/>
              <a:t>Increasing classification rates based off of state-wide experience rating</a:t>
            </a:r>
          </a:p>
          <a:p>
            <a:pPr marL="576000" lvl="2"/>
            <a:r>
              <a:rPr lang="en-US" sz="1600" dirty="0"/>
              <a:t>Increasing mod factor based off of city’s loss rate. Mod factor increasing from 0.69 to 0.87</a:t>
            </a:r>
          </a:p>
          <a:p>
            <a:pPr marL="576000" lvl="2"/>
            <a:r>
              <a:rPr lang="en-US" sz="1600" dirty="0"/>
              <a:t>$89,000 decrease noted at the Oct. 28 council meeting is not reducing the levy</a:t>
            </a:r>
          </a:p>
          <a:p>
            <a:pPr marL="648000" lvl="3" indent="-306000"/>
            <a:r>
              <a:rPr lang="en-US" sz="1600" dirty="0"/>
              <a:t>Savings are directed towards fund balance within the Insurance Internal Service Fund to be used for deductibles, settlements and future premiums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What’s in the budget – Non-Personnel Adjustments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76" y="1943100"/>
            <a:ext cx="11262047" cy="4914899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Non-personnel budget adjustments</a:t>
            </a:r>
          </a:p>
          <a:p>
            <a:r>
              <a:rPr lang="en-US" dirty="0" smtClean="0"/>
              <a:t>Adds include:</a:t>
            </a:r>
          </a:p>
          <a:p>
            <a:pPr lvl="1"/>
            <a:r>
              <a:rPr lang="en-US" dirty="0" smtClean="0"/>
              <a:t>$100,000 for increased software subscription licensing costs,</a:t>
            </a:r>
          </a:p>
          <a:p>
            <a:pPr lvl="1"/>
            <a:r>
              <a:rPr lang="en-US" dirty="0" smtClean="0"/>
              <a:t>$100,000 for increased electricity costs due to Xcel Energy and PUC changing the reimbursement factor for CSG,</a:t>
            </a:r>
          </a:p>
          <a:p>
            <a:pPr lvl="1"/>
            <a:r>
              <a:rPr lang="en-US" dirty="0" smtClean="0"/>
              <a:t>$100,000 for city zoning rewrite project,</a:t>
            </a:r>
          </a:p>
          <a:p>
            <a:pPr lvl="1"/>
            <a:r>
              <a:rPr lang="en-US" dirty="0" smtClean="0"/>
              <a:t>$40,000 for replacement permitting software application.</a:t>
            </a:r>
          </a:p>
          <a:p>
            <a:r>
              <a:rPr lang="en-US" dirty="0" smtClean="0"/>
              <a:t>Reductions include:</a:t>
            </a:r>
          </a:p>
          <a:p>
            <a:pPr lvl="1"/>
            <a:r>
              <a:rPr lang="en-US" dirty="0" smtClean="0"/>
              <a:t>Sharing of State Fire Aid with the Minnetonka Fire Relief Association, saving the city $260,000,</a:t>
            </a:r>
          </a:p>
          <a:p>
            <a:pPr lvl="1"/>
            <a:r>
              <a:rPr lang="en-US" dirty="0" smtClean="0"/>
              <a:t>Eliminating the planned $250,000 operating subsidy for The Marsh,</a:t>
            </a:r>
          </a:p>
          <a:p>
            <a:pPr lvl="1"/>
            <a:r>
              <a:rPr lang="en-US" dirty="0" smtClean="0"/>
              <a:t>$60,000 savings from halting the ERP/HCM implementation project,</a:t>
            </a:r>
          </a:p>
          <a:p>
            <a:pPr lvl="1"/>
            <a:r>
              <a:rPr lang="en-US" dirty="0" smtClean="0"/>
              <a:t>$50,000 in fuel savings, mostly attributed to more efficient vehicles and indoor parking for squad cars,</a:t>
            </a:r>
          </a:p>
          <a:p>
            <a:pPr lvl="1"/>
            <a:r>
              <a:rPr lang="en-US" dirty="0" smtClean="0"/>
              <a:t>$50,000 in salt inventory due to better yearend inventory control.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1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2025 proposed General Fund Budget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167588"/>
              </p:ext>
            </p:extLst>
          </p:nvPr>
        </p:nvGraphicFramePr>
        <p:xfrm>
          <a:off x="3198368" y="1918589"/>
          <a:ext cx="5233200" cy="493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Macro-Enabled Worksheet" r:id="rId4" imgW="7305615" imgH="6896128" progId="Excel.SheetMacroEnabled.12">
                  <p:embed/>
                </p:oleObj>
              </mc:Choice>
              <mc:Fallback>
                <p:oleObj name="Macro-Enabled Worksheet" r:id="rId4" imgW="7305615" imgH="6896128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368" y="1918589"/>
                        <a:ext cx="5233200" cy="4939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9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PROPERTY </a:t>
            </a:r>
            <a:r>
              <a:rPr lang="en-US" sz="3200" spc="-240" dirty="0" smtClean="0">
                <a:solidFill>
                  <a:srgbClr val="FFFFFF"/>
                </a:solidFill>
              </a:rPr>
              <a:t> </a:t>
            </a:r>
            <a:r>
              <a:rPr lang="en-US" sz="3200" spc="-10" dirty="0" smtClean="0">
                <a:solidFill>
                  <a:srgbClr val="FFFFFF"/>
                </a:solidFill>
              </a:rPr>
              <a:t>TAXES</a:t>
            </a:r>
            <a:r>
              <a:rPr lang="en-US" sz="3200" spc="-95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SUPPORT</a:t>
            </a:r>
            <a:r>
              <a:rPr lang="en-US" sz="3200" spc="-170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BASIC</a:t>
            </a:r>
            <a:r>
              <a:rPr lang="en-US" sz="3200" spc="-100" dirty="0">
                <a:solidFill>
                  <a:srgbClr val="FFFFFF"/>
                </a:solidFill>
              </a:rPr>
              <a:t> </a:t>
            </a:r>
            <a:r>
              <a:rPr lang="en-US" sz="3200" spc="-10" dirty="0">
                <a:solidFill>
                  <a:srgbClr val="FFFFFF"/>
                </a:solidFill>
              </a:rPr>
              <a:t>SERVICES – General Fund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76" y="2192482"/>
            <a:ext cx="11262047" cy="4914899"/>
          </a:xfrm>
        </p:spPr>
        <p:txBody>
          <a:bodyPr anchor="t" anchorCtr="0">
            <a:normAutofit/>
          </a:bodyPr>
          <a:lstStyle/>
          <a:p>
            <a:endParaRPr lang="en-US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015509"/>
              </p:ext>
            </p:extLst>
          </p:nvPr>
        </p:nvGraphicFramePr>
        <p:xfrm>
          <a:off x="2415539" y="1874520"/>
          <a:ext cx="736092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79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2025 proposed General Fund Budget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776655"/>
              </p:ext>
            </p:extLst>
          </p:nvPr>
        </p:nvGraphicFramePr>
        <p:xfrm>
          <a:off x="1259054" y="2128584"/>
          <a:ext cx="9673894" cy="4263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Macro-Enabled Worksheet" r:id="rId4" imgW="7305615" imgH="3219294" progId="Excel.SheetMacroEnabled.12">
                  <p:embed/>
                </p:oleObj>
              </mc:Choice>
              <mc:Fallback>
                <p:oleObj name="Macro-Enabled Worksheet" r:id="rId4" imgW="7305615" imgH="321929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054" y="2128584"/>
                        <a:ext cx="9673894" cy="4263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Dividend">
  <a:themeElements>
    <a:clrScheme name="Custom 13">
      <a:dk1>
        <a:srgbClr val="2A5173"/>
      </a:dk1>
      <a:lt1>
        <a:sysClr val="window" lastClr="FFFFFF"/>
      </a:lt1>
      <a:dk2>
        <a:srgbClr val="56565A"/>
      </a:dk2>
      <a:lt2>
        <a:srgbClr val="BDBBBB"/>
      </a:lt2>
      <a:accent1>
        <a:srgbClr val="2A5173"/>
      </a:accent1>
      <a:accent2>
        <a:srgbClr val="898A35"/>
      </a:accent2>
      <a:accent3>
        <a:srgbClr val="AB0F14"/>
      </a:accent3>
      <a:accent4>
        <a:srgbClr val="56565A"/>
      </a:accent4>
      <a:accent5>
        <a:srgbClr val="FFA400"/>
      </a:accent5>
      <a:accent6>
        <a:srgbClr val="925538"/>
      </a:accent6>
      <a:hlink>
        <a:srgbClr val="2A5173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22796</TotalTime>
  <Words>886</Words>
  <Application>Microsoft Office PowerPoint</Application>
  <PresentationFormat>Widescreen</PresentationFormat>
  <Paragraphs>158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Gill Sans MT</vt:lpstr>
      <vt:lpstr>Wingdings 2</vt:lpstr>
      <vt:lpstr>Dividend</vt:lpstr>
      <vt:lpstr>Macro-Enabled Worksheet</vt:lpstr>
      <vt:lpstr>City of minnetonka 2025 Proposed Budget presentation</vt:lpstr>
      <vt:lpstr>2025 Budget timeline year-to-date</vt:lpstr>
      <vt:lpstr>Property Taxes</vt:lpstr>
      <vt:lpstr>Levy Forecast</vt:lpstr>
      <vt:lpstr>What’s in the budget – what does it represent</vt:lpstr>
      <vt:lpstr>What’s in the budget – Non-Personnel Adjustments</vt:lpstr>
      <vt:lpstr>2025 proposed General Fund Budget</vt:lpstr>
      <vt:lpstr>PROPERTY  TAXES SUPPORT BASIC SERVICES – General Fund</vt:lpstr>
      <vt:lpstr>2025 proposed General Fund Budget</vt:lpstr>
      <vt:lpstr>Homeowner impacts</vt:lpstr>
      <vt:lpstr>Homeowner impacts</vt:lpstr>
      <vt:lpstr>2025 Preliminary tax increases (Subject to change)</vt:lpstr>
      <vt:lpstr>Future project considerations</vt:lpstr>
      <vt:lpstr>Hra levy</vt:lpstr>
      <vt:lpstr>2025 Budget Communication &amp; Feedback</vt:lpstr>
      <vt:lpstr>Communication</vt:lpstr>
      <vt:lpstr>Discussion QUestions</vt:lpstr>
      <vt:lpstr>PowerPoint Presentation</vt:lpstr>
    </vt:vector>
  </TitlesOfParts>
  <Company>City of Minnetonka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profile team</dc:title>
  <dc:creator>Perry Vetter</dc:creator>
  <cp:lastModifiedBy>Kristin Doran</cp:lastModifiedBy>
  <cp:revision>630</cp:revision>
  <cp:lastPrinted>2024-11-04T17:32:46Z</cp:lastPrinted>
  <dcterms:created xsi:type="dcterms:W3CDTF">2014-10-23T18:48:07Z</dcterms:created>
  <dcterms:modified xsi:type="dcterms:W3CDTF">2024-11-05T20:18:28Z</dcterms:modified>
</cp:coreProperties>
</file>